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7" r:id="rId2"/>
    <p:sldId id="297" r:id="rId3"/>
    <p:sldId id="258" r:id="rId4"/>
    <p:sldId id="259" r:id="rId5"/>
    <p:sldId id="260" r:id="rId6"/>
    <p:sldId id="261" r:id="rId7"/>
    <p:sldId id="264" r:id="rId8"/>
    <p:sldId id="285" r:id="rId9"/>
    <p:sldId id="265" r:id="rId10"/>
    <p:sldId id="286" r:id="rId11"/>
    <p:sldId id="298" r:id="rId12"/>
    <p:sldId id="308" r:id="rId13"/>
    <p:sldId id="287" r:id="rId14"/>
    <p:sldId id="288" r:id="rId15"/>
    <p:sldId id="289" r:id="rId16"/>
    <p:sldId id="307" r:id="rId17"/>
    <p:sldId id="290" r:id="rId18"/>
    <p:sldId id="291" r:id="rId19"/>
    <p:sldId id="309" r:id="rId20"/>
    <p:sldId id="270" r:id="rId21"/>
    <p:sldId id="293" r:id="rId22"/>
    <p:sldId id="272" r:id="rId23"/>
    <p:sldId id="303" r:id="rId24"/>
    <p:sldId id="273" r:id="rId25"/>
    <p:sldId id="299" r:id="rId26"/>
    <p:sldId id="274" r:id="rId27"/>
    <p:sldId id="275" r:id="rId28"/>
    <p:sldId id="306" r:id="rId29"/>
    <p:sldId id="277" r:id="rId30"/>
    <p:sldId id="304" r:id="rId31"/>
    <p:sldId id="305" r:id="rId32"/>
    <p:sldId id="283" r:id="rId33"/>
    <p:sldId id="300" r:id="rId34"/>
    <p:sldId id="284" r:id="rId35"/>
    <p:sldId id="302" r:id="rId36"/>
  </p:sldIdLst>
  <p:sldSz cx="9144000" cy="6858000" type="letter"/>
  <p:notesSz cx="9874250" cy="679767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063DE8"/>
    <a:srgbClr val="FF3300"/>
    <a:srgbClr val="990033"/>
    <a:srgbClr val="29498F"/>
    <a:srgbClr val="549CC8"/>
    <a:srgbClr val="5FB1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620" autoAdjust="0"/>
    <p:restoredTop sz="94622" autoAdjust="0"/>
  </p:normalViewPr>
  <p:slideViewPr>
    <p:cSldViewPr>
      <p:cViewPr varScale="1">
        <p:scale>
          <a:sx n="63" d="100"/>
          <a:sy n="63" d="100"/>
        </p:scale>
        <p:origin x="608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78243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29.wma>
</file>

<file path=ppt/media/media3.wma>
</file>

<file path=ppt/media/media30.wma>
</file>

<file path=ppt/media/media31.wma>
</file>

<file path=ppt/media/media32.wma>
</file>

<file path=ppt/media/media3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673350" y="339725"/>
            <a:ext cx="4530725" cy="3398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</p:spTree>
    <p:extLst>
      <p:ext uri="{BB962C8B-B14F-4D97-AF65-F5344CB8AC3E}">
        <p14:creationId xmlns:p14="http://schemas.microsoft.com/office/powerpoint/2010/main" val="40858501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07036" y="3265110"/>
            <a:ext cx="7270389" cy="3042489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945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awtri_c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791200"/>
            <a:ext cx="766763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1"/>
          <p:cNvSpPr>
            <a:spLocks noChangeArrowheads="1"/>
          </p:cNvSpPr>
          <p:nvPr/>
        </p:nvSpPr>
        <p:spPr bwMode="auto">
          <a:xfrm>
            <a:off x="1147763" y="6324600"/>
            <a:ext cx="5562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altLang="zh-CN" sz="2000" b="0" smtClean="0">
                <a:solidFill>
                  <a:schemeClr val="accent2"/>
                </a:solidFill>
                <a:latin typeface="Times New Roman" panose="02020603050405020304" pitchFamily="18" charset="0"/>
                <a:ea typeface="ヒラギノ角ゴ Pro W3" pitchFamily="1" charset="-128"/>
              </a:rPr>
              <a:t>Programming the World Wide Web</a:t>
            </a:r>
          </a:p>
        </p:txBody>
      </p:sp>
      <p:sp>
        <p:nvSpPr>
          <p:cNvPr id="33798" name="Rectangle 6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447800" y="2717800"/>
            <a:ext cx="7396163" cy="628650"/>
          </a:xfrm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rIns="91440"/>
          <a:lstStyle>
            <a:lvl1pPr marL="0" indent="0" algn="r">
              <a:buFontTx/>
              <a:buNone/>
              <a:defRPr sz="3200"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33801" name="Rectangle 9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2133600"/>
            <a:ext cx="7473950" cy="628650"/>
          </a:xfrm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r">
              <a:defRPr>
                <a:solidFill>
                  <a:srgbClr val="29498F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2699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7662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62750" y="303213"/>
            <a:ext cx="2152650" cy="594518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0" y="303213"/>
            <a:ext cx="6305550" cy="594518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488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2900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982099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04800" y="990600"/>
            <a:ext cx="42291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6300" y="990600"/>
            <a:ext cx="42291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57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458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74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7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03754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249401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"/>
          <p:cNvSpPr>
            <a:spLocks noChangeArrowheads="1"/>
          </p:cNvSpPr>
          <p:nvPr/>
        </p:nvSpPr>
        <p:spPr bwMode="auto">
          <a:xfrm>
            <a:off x="70866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en-US" altLang="zh-CN" sz="1200" b="0" smtClean="0">
                <a:ea typeface="宋体" panose="02010600030101010101" pitchFamily="2" charset="-122"/>
              </a:rPr>
              <a:t>2-</a:t>
            </a:r>
            <a:fld id="{9F329914-600E-4402-8C2D-9E8259E0C401}" type="slidenum">
              <a:rPr lang="en-US" altLang="zh-CN" sz="1200" b="0" smtClean="0">
                <a:ea typeface="宋体" panose="02010600030101010101" pitchFamily="2" charset="-122"/>
              </a:rPr>
              <a:pPr algn="r">
                <a:defRPr/>
              </a:pPr>
              <a:t>‹#›</a:t>
            </a:fld>
            <a:endParaRPr lang="en-US" altLang="zh-CN" sz="1200" b="0" smtClean="0">
              <a:ea typeface="宋体" panose="02010600030101010101" pitchFamily="2" charset="-122"/>
            </a:endParaRPr>
          </a:p>
        </p:txBody>
      </p:sp>
      <p:sp>
        <p:nvSpPr>
          <p:cNvPr id="1027" name="Rectangle 9"/>
          <p:cNvSpPr>
            <a:spLocks noChangeArrowheads="1"/>
          </p:cNvSpPr>
          <p:nvPr/>
        </p:nvSpPr>
        <p:spPr bwMode="auto">
          <a:xfrm>
            <a:off x="228600" y="6400800"/>
            <a:ext cx="5562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Programming the World Wide Web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303213"/>
            <a:ext cx="8610600" cy="534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9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990600"/>
            <a:ext cx="86106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C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285750" indent="-2857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2pPr>
      <a:lvl3pPr marL="11430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3pPr>
      <a:lvl4pPr marL="1543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4pPr>
      <a:lvl5pPr marL="20002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Times New Roman" panose="02020603050405020304" pitchFamily="18" charset="0"/>
          <a:cs typeface="Times New Roman" panose="02020603050405020304" pitchFamily="18" charset="0"/>
        </a:defRPr>
      </a:lvl5pPr>
      <a:lvl6pPr marL="24574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</a:defRPr>
      </a:lvl6pPr>
      <a:lvl7pPr marL="29146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</a:defRPr>
      </a:lvl7pPr>
      <a:lvl8pPr marL="33718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</a:defRPr>
      </a:lvl8pPr>
      <a:lvl9pPr marL="3829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ma"/><Relationship Id="rId1" Type="http://schemas.microsoft.com/office/2007/relationships/media" Target="../media/media20.wma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ma"/><Relationship Id="rId1" Type="http://schemas.microsoft.com/office/2007/relationships/media" Target="../media/media21.wm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ma"/><Relationship Id="rId1" Type="http://schemas.microsoft.com/office/2007/relationships/media" Target="../media/media22.wma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wma"/><Relationship Id="rId1" Type="http://schemas.microsoft.com/office/2007/relationships/media" Target="../media/media23.wma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wma"/><Relationship Id="rId1" Type="http://schemas.microsoft.com/office/2007/relationships/media" Target="../media/media25.wma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wma"/><Relationship Id="rId1" Type="http://schemas.microsoft.com/office/2007/relationships/media" Target="../media/media26.wma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wma"/><Relationship Id="rId1" Type="http://schemas.microsoft.com/office/2007/relationships/media" Target="../media/media27.wm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wma"/><Relationship Id="rId1" Type="http://schemas.microsoft.com/office/2007/relationships/media" Target="../media/media28.wma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wma"/><Relationship Id="rId1" Type="http://schemas.microsoft.com/office/2007/relationships/media" Target="../media/media29.wma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wma"/><Relationship Id="rId1" Type="http://schemas.microsoft.com/office/2007/relationships/media" Target="../media/media30.wma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wma"/><Relationship Id="rId1" Type="http://schemas.microsoft.com/office/2007/relationships/media" Target="../media/media31.wm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wma"/><Relationship Id="rId1" Type="http://schemas.microsoft.com/office/2007/relationships/media" Target="../media/media32.wma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wma"/><Relationship Id="rId1" Type="http://schemas.microsoft.com/office/2007/relationships/media" Target="../media/media33.wm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l">
              <a:spcBef>
                <a:spcPct val="20000"/>
              </a:spcBef>
            </a:pPr>
            <a:r>
              <a:rPr lang="en-US" altLang="zh-CN" smtClean="0">
                <a:ea typeface="宋体" panose="02010600030101010101" pitchFamily="2" charset="-122"/>
              </a:rPr>
              <a:t>Part 3</a:t>
            </a:r>
          </a:p>
        </p:txBody>
      </p:sp>
      <p:sp>
        <p:nvSpPr>
          <p:cNvPr id="4099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2717800"/>
            <a:ext cx="7396163" cy="1016000"/>
          </a:xfrm>
        </p:spPr>
        <p:txBody>
          <a:bodyPr/>
          <a:lstStyle/>
          <a:p>
            <a:pPr algn="l">
              <a:spcBef>
                <a:spcPct val="20000"/>
              </a:spcBef>
            </a:pPr>
            <a:r>
              <a:rPr lang="en-US" altLang="zh-CN" smtClean="0">
                <a:solidFill>
                  <a:srgbClr val="FF0000"/>
                </a:solidFill>
                <a:ea typeface="宋体" panose="02010600030101010101" pitchFamily="2" charset="-122"/>
              </a:rPr>
              <a:t>Cascading Style Sheets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med" advTm="17589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b="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3.3 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Style specification formats-External level</a:t>
            </a:r>
            <a:r>
              <a:rPr lang="en-US" altLang="zh-CN" sz="3200" b="0" dirty="0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It is a list of style rules, as in the content of a 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&lt;style&gt;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tag for document-level style sheets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But the rules are in a separate file which is named with the suffix 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.</a:t>
            </a: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</a:t>
            </a: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external.html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92"/>
    </mc:Choice>
    <mc:Fallback xmlns="">
      <p:transition spd="slow" advTm="49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3.4 Selector Forms (pp.99)</a:t>
            </a:r>
            <a:endParaRPr lang="zh-CN" altLang="en-US" sz="3200" smtClean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endParaRPr lang="en-US" altLang="zh-CN" b="0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3.4.1 simple selector forms</a:t>
            </a: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3.4.2 class selectors</a:t>
            </a: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3.4.3 generic selectors</a:t>
            </a: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3.4.4 id selectors</a:t>
            </a:r>
            <a:endParaRPr lang="en-US" altLang="zh-CN" sz="2800" b="0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3.4.5 contextual selectors</a:t>
            </a: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3.4.6 pseudo class</a:t>
            </a:r>
          </a:p>
          <a:p>
            <a:pPr marL="400050" lvl="1" indent="0">
              <a:buNone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3.4.7 universal selectors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315"/>
    </mc:Choice>
    <mc:Fallback xmlns="">
      <p:transition spd="slow" advTm="64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3.4.1 Simple selector form</a:t>
            </a:r>
            <a:r>
              <a:rPr lang="en-US" altLang="zh-CN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selector is a tag name or a list of tag names, separated by commas.</a:t>
            </a: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     h1, h3 {font-size:30pt}</a:t>
            </a: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     p {font-size:20pt}</a:t>
            </a:r>
          </a:p>
          <a:p>
            <a:pPr marL="800100" lvl="1" indent="-342900">
              <a:spcBef>
                <a:spcPct val="20000"/>
              </a:spcBef>
              <a:buSzTx/>
              <a:buFontTx/>
              <a:buNone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01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951"/>
    </mc:Choice>
    <mc:Fallback xmlns="">
      <p:transition spd="slow" advTm="109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b="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3.4.2 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Class selectors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It allows different occurrences of the same tag to use different styles.</a:t>
            </a:r>
          </a:p>
          <a:p>
            <a:pPr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style class has a name, which is attached to a tag name.</a:t>
            </a: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p.narrow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{property/value list}</a:t>
            </a: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p.wide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{property/value list}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class you want on a particular occurrence of a tag is specified with the 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class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attribute of the tag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For example: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&lt;p class = "narrow"&gt;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... 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&lt;/p&gt;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&lt;p class = 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  <a:cs typeface="Courier New" panose="02070309020205020404" pitchFamily="49" charset="0"/>
              </a:rPr>
              <a:t>"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wide"&gt;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...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&lt;/p&gt;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819"/>
    </mc:Choice>
    <mc:Fallback xmlns="">
      <p:transition spd="slow" advTm="101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altLang="zh-CN" sz="3200" b="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3.4.3 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Generic selectors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generic class can be defined if you want a style to apply to more than one kind of tags.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generic class must be named, and the name must begin with a period.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Example: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.really-big { … }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Use it as if it were a normal style class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h1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class = "really-big"&gt; … &lt;/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h1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...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&lt;p class = "really-big"&gt; … &lt;/p&gt;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585"/>
    </mc:Choice>
    <mc:Fallback xmlns="">
      <p:transition spd="slow" advTm="104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b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3.4.4 id selectors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An id selector allow the application of a style to one specific element.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General form: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C000"/>
                </a:solidFill>
                <a:ea typeface="宋体" panose="02010600030101010101" pitchFamily="2" charset="-122"/>
              </a:rPr>
              <a:t>#specific-id {property-value list}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Example: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C000"/>
                </a:solidFill>
                <a:ea typeface="宋体" panose="02010600030101010101" pitchFamily="2" charset="-122"/>
              </a:rPr>
              <a:t>#section14 {font-size: 20}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rgbClr val="FFC000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C000"/>
                </a:solidFill>
                <a:ea typeface="宋体" panose="02010600030101010101" pitchFamily="2" charset="-122"/>
              </a:rPr>
              <a:t>&lt;h2 id=“section14”&gt;1.4 Example&lt;/h2&gt;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448"/>
    </mc:Choice>
    <mc:Fallback xmlns="">
      <p:transition spd="slow" advTm="95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3.4.5 Contextual selectors</a:t>
            </a:r>
            <a:r>
              <a:rPr lang="en-US" altLang="zh-CN" dirty="0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800100" lvl="1" indent="-342900">
              <a:spcBef>
                <a:spcPct val="20000"/>
              </a:spcBef>
              <a:buSzTx/>
              <a:buFontTx/>
              <a:buNone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simplest form of contextual selection is the descendant selector, and different element names are separated by white space.</a:t>
            </a: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    body b </a:t>
            </a: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i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{</a:t>
            </a: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font-size:20pt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}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67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951"/>
    </mc:Choice>
    <mc:Fallback xmlns="">
      <p:transition spd="slow" advTm="109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altLang="zh-CN" sz="3200" b="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3.4.6 Pseudo class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Pseudo classes are styles that apply when something happens, rather than because the target element simply exists.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Names begin with colons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pseudo.html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hover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classes apply when the mouse cursor is over the element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focus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classes apply when an element gets focus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602"/>
    </mc:Choice>
    <mc:Fallback xmlns="">
      <p:transition spd="slow" advTm="38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3.4.6 Pseudo Class Example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zh-CN" altLang="en-US" sz="1800" b="0" smtClean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&lt;!-- pseudo.html --&gt;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&lt;head&gt; &lt;title&gt; Checkboxes &lt;/title&gt;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&lt;style type = "text/css"&gt;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input:hover {color: red;}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input:focus {color: blue;}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&lt;/style&gt;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&lt;/head&gt;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&lt;body&gt;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&lt;form action = ""&gt;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zh-CN" altLang="en-US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</a:t>
            </a: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&lt;p&gt;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  Your name: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  &lt;input type = "text" /&gt; 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&lt;/p&gt;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&lt;/form&gt;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&lt;/body&gt;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&lt;/html&gt;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302"/>
    </mc:Choice>
    <mc:Fallback xmlns="">
      <p:transition spd="slow" advTm="87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3.4.7 Universal Selector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universal selector applies its style to all elements in a document.</a:t>
            </a:r>
            <a:endParaRPr lang="en-US" altLang="zh-CN" b="0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spcBef>
                <a:spcPct val="20000"/>
              </a:spcBef>
              <a:buSzTx/>
              <a:buFont typeface="Times" panose="02020603050405020304" pitchFamily="18" charset="0"/>
              <a:buChar char="•"/>
              <a:defRPr/>
            </a:pPr>
            <a:endParaRPr lang="en-US" altLang="zh-CN" b="0" dirty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>
                <a:solidFill>
                  <a:srgbClr val="FF0000"/>
                </a:solidFill>
                <a:ea typeface="宋体" panose="02010600030101010101" pitchFamily="2" charset="-122"/>
              </a:rPr>
              <a:t>    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* {</a:t>
            </a: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font-size:20pt</a:t>
            </a:r>
            <a:r>
              <a:rPr lang="en-US" altLang="zh-CN" b="0" dirty="0">
                <a:solidFill>
                  <a:srgbClr val="FF0000"/>
                </a:solidFill>
                <a:ea typeface="宋体" panose="02010600030101010101" pitchFamily="2" charset="-122"/>
              </a:rPr>
              <a:t>}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zh-CN" altLang="en-US" sz="1800" b="0" dirty="0" smtClean="0"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87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302"/>
    </mc:Choice>
    <mc:Fallback xmlns="">
      <p:transition spd="slow" advTm="87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Content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3.1 Introduction</a:t>
            </a:r>
          </a:p>
          <a:p>
            <a:pPr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3.2 Levels of style sheets</a:t>
            </a:r>
          </a:p>
          <a:p>
            <a:pPr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3.3 Style specification formats</a:t>
            </a:r>
          </a:p>
          <a:p>
            <a:pPr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3.4 Selector forms</a:t>
            </a:r>
          </a:p>
          <a:p>
            <a:pPr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3.5 Property values forms</a:t>
            </a:r>
          </a:p>
          <a:p>
            <a:pPr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3.6-3.12 All kinds of properties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202"/>
    </mc:Choice>
    <mc:Fallback xmlns="">
      <p:transition spd="slow" advTm="49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3.5 Properties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There are 60 different properties in categories: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Fonts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Lists 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Alignment of text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Colors 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Backgrounds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Special sections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endParaRPr lang="zh-CN" altLang="en-US" sz="2800" b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60"/>
    </mc:Choice>
    <mc:Fallback xmlns="">
      <p:transition spd="slow" advTm="30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</a:pPr>
            <a:r>
              <a:rPr lang="en-US" altLang="zh-CN" sz="3200" b="0" smtClean="0">
                <a:latin typeface="Times New Roman" panose="02020603050405020304" pitchFamily="18" charset="0"/>
                <a:ea typeface="宋体" panose="02010600030101010101" pitchFamily="2" charset="-122"/>
              </a:rPr>
              <a:t>3.6 Font Properties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zh-CN" altLang="en-US" sz="1800" b="0" smtClean="0"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i="1" smtClean="0">
                <a:solidFill>
                  <a:srgbClr val="DD5F11"/>
                </a:solidFill>
                <a:ea typeface="宋体" panose="02010600030101010101" pitchFamily="2" charset="-122"/>
              </a:rPr>
              <a:t>font-family</a:t>
            </a: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Value is a list of font names - browser uses the first in the list</a:t>
            </a:r>
          </a:p>
          <a:p>
            <a:pPr lvl="2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font-family: Arial, Helvetica, Courier</a:t>
            </a:r>
          </a:p>
          <a:p>
            <a:pPr lvl="2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2800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If a font name has more than one word, it should be single-quoted.</a:t>
            </a:r>
          </a:p>
          <a:p>
            <a:pPr lvl="2"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font-family: ‘Times New Roman’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733"/>
    </mc:Choice>
    <mc:Fallback xmlns="">
      <p:transition spd="slow" advTm="72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3.6 Font Properties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i="1" dirty="0" smtClean="0">
                <a:solidFill>
                  <a:srgbClr val="DD5F11"/>
                </a:solidFill>
                <a:ea typeface="宋体" panose="02010600030101010101" pitchFamily="2" charset="-122"/>
              </a:rPr>
              <a:t>font-size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Possible values are a length number in points such as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10 </a:t>
            </a:r>
            <a:r>
              <a:rPr lang="en-US" altLang="zh-CN" sz="2800" b="0" dirty="0" err="1" smtClean="0">
                <a:solidFill>
                  <a:srgbClr val="FF00FF"/>
                </a:solidFill>
                <a:ea typeface="宋体" panose="02010600030101010101" pitchFamily="2" charset="-122"/>
              </a:rPr>
              <a:t>pt</a:t>
            </a:r>
            <a:endParaRPr lang="en-US" altLang="zh-CN" sz="2800" b="0" dirty="0" smtClean="0">
              <a:solidFill>
                <a:srgbClr val="FF00FF"/>
              </a:solidFill>
              <a:ea typeface="宋体" panose="02010600030101010101" pitchFamily="2" charset="-122"/>
            </a:endParaRP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or a keyword from the list: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xx-small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x-small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small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medium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large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x-large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and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xx-large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Relative size such as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 smaller 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or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 larger</a:t>
            </a:r>
          </a:p>
          <a:p>
            <a:pPr marL="457200" lvl="1" indent="0">
              <a:lnSpc>
                <a:spcPct val="110000"/>
              </a:lnSpc>
              <a:spcBef>
                <a:spcPct val="20000"/>
              </a:spcBef>
              <a:buSzTx/>
              <a:buNone/>
            </a:pPr>
            <a:r>
              <a:rPr lang="en-US" altLang="zh-CN" sz="28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Exampe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: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 font-size: 1.2 </a:t>
            </a:r>
            <a:r>
              <a:rPr lang="en-US" altLang="zh-CN" sz="2800" b="0" dirty="0" err="1" smtClean="0">
                <a:solidFill>
                  <a:srgbClr val="FF00FF"/>
                </a:solidFill>
                <a:ea typeface="宋体" panose="02010600030101010101" pitchFamily="2" charset="-122"/>
              </a:rPr>
              <a:t>em</a:t>
            </a: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i="1" dirty="0" smtClean="0">
                <a:solidFill>
                  <a:srgbClr val="DD5F11"/>
                </a:solidFill>
                <a:ea typeface="宋体" panose="02010600030101010101" pitchFamily="2" charset="-122"/>
              </a:rPr>
              <a:t>font-style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sz="2800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italic, normal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148"/>
    </mc:Choice>
    <mc:Fallback xmlns="">
      <p:transition spd="slow" advTm="83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3.6 Font Properties</a:t>
            </a:r>
            <a:endParaRPr lang="zh-CN" altLang="en-US" sz="3200" smtClean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i="1" dirty="0" smtClean="0">
                <a:solidFill>
                  <a:srgbClr val="DD5F11"/>
                </a:solidFill>
                <a:ea typeface="宋体" panose="02010600030101010101" pitchFamily="2" charset="-122"/>
              </a:rPr>
              <a:t>font-weight 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- degrees of boldness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i="1" dirty="0" smtClean="0">
                <a:solidFill>
                  <a:srgbClr val="FF00FF"/>
                </a:solidFill>
                <a:ea typeface="宋体" panose="02010600030101010101" pitchFamily="2" charset="-122"/>
              </a:rPr>
              <a:t>bolder, lighter, bold, normal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Could be specified as a multiple of </a:t>
            </a: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100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(100 – 900)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i="1" dirty="0" smtClean="0">
                <a:solidFill>
                  <a:srgbClr val="DD5F11"/>
                </a:solidFill>
                <a:ea typeface="宋体" panose="02010600030101010101" pitchFamily="2" charset="-122"/>
              </a:rPr>
              <a:t>font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For </a:t>
            </a:r>
            <a:r>
              <a:rPr lang="en-US" altLang="zh-CN" sz="2800" b="0" dirty="0" smtClean="0">
                <a:solidFill>
                  <a:srgbClr val="063DE8"/>
                </a:solidFill>
                <a:ea typeface="宋体" panose="02010600030101010101" pitchFamily="2" charset="-122"/>
              </a:rPr>
              <a:t>specifying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a list of font properties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      </a:t>
            </a:r>
            <a:r>
              <a:rPr lang="en-US" altLang="zh-CN" sz="2800" b="0" i="1" dirty="0" smtClean="0">
                <a:solidFill>
                  <a:srgbClr val="FF00FF"/>
                </a:solidFill>
                <a:ea typeface="宋体" panose="02010600030101010101" pitchFamily="2" charset="-122"/>
              </a:rPr>
              <a:t>font: bolder 14pt Arial Helvetica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Order must be: style, weight, size, family(s)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defRPr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fonts.html and  fonts2.html </a:t>
            </a:r>
          </a:p>
          <a:p>
            <a:pPr marL="457200" lvl="1" indent="0">
              <a:lnSpc>
                <a:spcPct val="110000"/>
              </a:lnSpc>
              <a:spcBef>
                <a:spcPct val="20000"/>
              </a:spcBef>
              <a:buSzTx/>
              <a:buFontTx/>
              <a:buNone/>
              <a:defRPr/>
            </a:pP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defRPr/>
            </a:pPr>
            <a:endParaRPr lang="zh-CN" altLang="en-US" sz="2800" dirty="0" smtClean="0"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809"/>
    </mc:Choice>
    <mc:Fallback xmlns="">
      <p:transition spd="slow" advTm="1108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3.6 Font Properties</a:t>
            </a:r>
            <a:r>
              <a:rPr lang="en-US" altLang="zh-CN" smtClean="0">
                <a:ea typeface="宋体" panose="02010600030101010101" pitchFamily="2" charset="-122"/>
              </a:rPr>
              <a:t> </a:t>
            </a:r>
            <a:endParaRPr lang="en-US" altLang="zh-CN" sz="2800" smtClean="0">
              <a:ea typeface="宋体" panose="02010600030101010101" pitchFamily="2" charset="-122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2800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text-decoration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i="1" smtClean="0">
                <a:solidFill>
                  <a:srgbClr val="FF0000"/>
                </a:solidFill>
                <a:ea typeface="宋体" panose="02010600030101010101" pitchFamily="2" charset="-122"/>
              </a:rPr>
              <a:t>line-through, overline, underline, none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2800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3-decoration.html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41"/>
    </mc:Choice>
    <mc:Fallback xmlns="">
      <p:transition spd="slow" advTm="28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0" smtClean="0">
                <a:latin typeface="Times New Roman" panose="02020603050405020304" pitchFamily="18" charset="0"/>
                <a:ea typeface="宋体" panose="02010600030101010101" pitchFamily="2" charset="-122"/>
              </a:rPr>
              <a:t>3.7  List properties</a:t>
            </a:r>
            <a:r>
              <a:rPr lang="en-US" altLang="zh-CN" sz="4000" b="0" smtClean="0">
                <a:ea typeface="宋体" panose="02010600030101010101" pitchFamily="2" charset="-122"/>
              </a:rPr>
              <a:t> </a:t>
            </a:r>
            <a:endParaRPr lang="zh-CN" altLang="en-US" sz="4000" b="0" smtClean="0">
              <a:ea typeface="宋体" panose="02010600030101010101" pitchFamily="2" charset="-122"/>
            </a:endParaRP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list-style-type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of an unordered lists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Bullet can be a </a:t>
            </a:r>
            <a:r>
              <a:rPr lang="en-US" altLang="zh-CN" sz="2800" b="0" i="1" smtClean="0">
                <a:solidFill>
                  <a:srgbClr val="FF0000"/>
                </a:solidFill>
                <a:ea typeface="宋体" panose="02010600030101010101" pitchFamily="2" charset="-122"/>
              </a:rPr>
              <a:t>disc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(default), a </a:t>
            </a:r>
            <a:r>
              <a:rPr lang="en-US" altLang="zh-CN" sz="2800" b="0" i="1" smtClean="0">
                <a:solidFill>
                  <a:srgbClr val="FF0000"/>
                </a:solidFill>
                <a:ea typeface="宋体" panose="02010600030101010101" pitchFamily="2" charset="-122"/>
              </a:rPr>
              <a:t>square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, a </a:t>
            </a:r>
            <a:r>
              <a:rPr lang="en-US" altLang="zh-CN" sz="2800" b="0" i="1" smtClean="0">
                <a:solidFill>
                  <a:srgbClr val="FF0000"/>
                </a:solidFill>
                <a:ea typeface="宋体" panose="02010600030101010101" pitchFamily="2" charset="-122"/>
              </a:rPr>
              <a:t>circle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endParaRPr lang="en-US" altLang="zh-CN" sz="2800" b="0" i="1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Set it in either the </a:t>
            </a:r>
            <a:r>
              <a:rPr lang="en-US" altLang="zh-CN" sz="2800" b="0" smtClean="0">
                <a:solidFill>
                  <a:srgbClr val="FF0000"/>
                </a:solidFill>
                <a:ea typeface="宋体" panose="02010600030101010101" pitchFamily="2" charset="-122"/>
              </a:rPr>
              <a:t>&lt;ul&gt; 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or </a:t>
            </a:r>
            <a:r>
              <a:rPr lang="en-US" altLang="zh-CN" sz="2800" b="0" smtClean="0">
                <a:solidFill>
                  <a:srgbClr val="FF0000"/>
                </a:solidFill>
                <a:ea typeface="宋体" panose="02010600030101010101" pitchFamily="2" charset="-122"/>
              </a:rPr>
              <a:t>&lt;li&gt; 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tag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In </a:t>
            </a:r>
            <a:r>
              <a:rPr lang="en-US" altLang="zh-CN" sz="2800" b="0" smtClean="0">
                <a:solidFill>
                  <a:srgbClr val="FF0000"/>
                </a:solidFill>
                <a:ea typeface="宋体" panose="02010600030101010101" pitchFamily="2" charset="-122"/>
              </a:rPr>
              <a:t>&lt;ul&gt;, 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it applies to all list items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&lt;h3&gt; Some Common Single-Engine Aircraft &lt;/h3&gt;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&lt;ul style = "</a:t>
            </a: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list-style-type: square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"&gt;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&lt;li&gt; Cessna Skyhawk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&lt;li&gt; Beechcraft Bonanza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&lt;li&gt; Piper Cherokee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&lt;/ul&gt;</a:t>
            </a:r>
            <a:endParaRPr lang="zh-CN" altLang="en-US" sz="2000" b="0" smtClean="0">
              <a:solidFill>
                <a:srgbClr val="FF00FF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547"/>
    </mc:Choice>
    <mc:Fallback xmlns="">
      <p:transition spd="slow" advTm="129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3.7  List properties</a:t>
            </a:r>
            <a:r>
              <a:rPr lang="en-US" altLang="zh-CN" sz="3200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In &lt;li&gt;, </a:t>
            </a:r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list-style-type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applies to just that item</a:t>
            </a:r>
          </a:p>
          <a:p>
            <a:pPr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&lt;h3&gt; Some Common Single-Engine Aircraft &lt;/h3&gt;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&lt;ul&gt;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&lt;li style = "</a:t>
            </a: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list-style-type: disc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"&gt;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  Cessna Skyhawk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&lt;li style = "</a:t>
            </a: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list-style-type: square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"&gt;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  Beechcraft Bonanza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&lt;li style = "</a:t>
            </a:r>
            <a:r>
              <a:rPr lang="en-US" altLang="zh-CN" sz="2800" b="0" i="1" smtClean="0">
                <a:solidFill>
                  <a:srgbClr val="FF00FF"/>
                </a:solidFill>
                <a:ea typeface="宋体" panose="02010600030101010101" pitchFamily="2" charset="-122"/>
              </a:rPr>
              <a:t>list-style-type: circle</a:t>
            </a: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"&gt;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  Piper Cherokee &lt;/li&gt;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b="0" smtClean="0">
                <a:solidFill>
                  <a:srgbClr val="FF00FF"/>
                </a:solidFill>
                <a:ea typeface="宋体" panose="02010600030101010101" pitchFamily="2" charset="-122"/>
              </a:rPr>
              <a:t> &lt;/ul&gt;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962"/>
    </mc:Choice>
    <mc:Fallback xmlns="">
      <p:transition spd="slow" advTm="56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3.7  List properties</a:t>
            </a:r>
            <a:r>
              <a:rPr lang="en-US" altLang="zh-CN" sz="3200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buSzTx/>
              <a:tabLst>
                <a:tab pos="2397125" algn="l"/>
                <a:tab pos="4748213" algn="l"/>
              </a:tabLst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spcBef>
                <a:spcPct val="20000"/>
              </a:spcBef>
              <a:buSzTx/>
              <a:tabLst>
                <a:tab pos="2397125" algn="l"/>
                <a:tab pos="4748213" algn="l"/>
              </a:tabLst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On ordered lists  </a:t>
            </a:r>
            <a:r>
              <a:rPr lang="en-US" altLang="zh-CN" b="0" i="1" smtClean="0">
                <a:solidFill>
                  <a:srgbClr val="FF3300"/>
                </a:solidFill>
                <a:ea typeface="宋体" panose="02010600030101010101" pitchFamily="2" charset="-122"/>
              </a:rPr>
              <a:t>list-style-type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can be used to change the sequence values</a:t>
            </a:r>
          </a:p>
          <a:p>
            <a:pPr>
              <a:spcBef>
                <a:spcPct val="20000"/>
              </a:spcBef>
              <a:buSzTx/>
              <a:tabLst>
                <a:tab pos="2397125" algn="l"/>
                <a:tab pos="4748213" algn="l"/>
              </a:tabLst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smtClean="0">
                <a:solidFill>
                  <a:srgbClr val="990033"/>
                </a:solidFill>
                <a:ea typeface="宋体" panose="02010600030101010101" pitchFamily="2" charset="-122"/>
              </a:rPr>
              <a:t>Property value	     Sequence type	               First four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decimal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	    Arabic numerals	               1, 2, 3, 4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upper-alpha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	    Uppercase letters              A, B, C, D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lower-alpha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	    Lowercase letters              a, b, c, d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upper-roman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	    Uppercase Roman	      I, II, III, IV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lower-roman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	    Lowercase Roman	      i, ii, iii, iv</a:t>
            </a:r>
          </a:p>
          <a:p>
            <a:pPr lvl="1">
              <a:spcBef>
                <a:spcPct val="20000"/>
              </a:spcBef>
              <a:buSzTx/>
              <a:buFontTx/>
              <a:buNone/>
              <a:tabLst>
                <a:tab pos="2397125" algn="l"/>
                <a:tab pos="4748213" algn="l"/>
              </a:tabLst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spcBef>
                <a:spcPct val="20000"/>
              </a:spcBef>
              <a:buSzTx/>
              <a:tabLst>
                <a:tab pos="2397125" algn="l"/>
                <a:tab pos="4748213" algn="l"/>
              </a:tabLst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3-sequence_types.html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744"/>
    </mc:Choice>
    <mc:Fallback xmlns="">
      <p:transition spd="slow" advTm="49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3.8 Alignment of text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990600"/>
            <a:ext cx="8991600" cy="52578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text-indent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allows the indentation of the first line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Takes either a length or a % value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i="1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text-indent:0.5in</a:t>
            </a:r>
            <a:endParaRPr lang="en-US" altLang="zh-CN" sz="2800" b="0" i="1" dirty="0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2800" b="0" i="1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text-align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is used to arrange text horizontally.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text-align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has the possible values,</a:t>
            </a:r>
            <a:r>
              <a:rPr lang="en-US" altLang="zh-CN" sz="2800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left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(the default), </a:t>
            </a:r>
            <a:r>
              <a:rPr lang="en-US" altLang="zh-CN" sz="2800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center</a:t>
            </a:r>
            <a:r>
              <a:rPr lang="en-US" altLang="zh-CN" sz="2800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sz="2800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right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or</a:t>
            </a:r>
            <a:r>
              <a:rPr lang="en-US" altLang="zh-CN" sz="2800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justify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740"/>
    </mc:Choice>
    <mc:Fallback xmlns="">
      <p:transition spd="slow" advTm="89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3.9  Colors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762000"/>
            <a:ext cx="8610600" cy="5486400"/>
          </a:xfrm>
        </p:spPr>
        <p:txBody>
          <a:bodyPr/>
          <a:lstStyle/>
          <a:p>
            <a:pPr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1600" b="0" smtClean="0"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color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specifies the </a:t>
            </a:r>
            <a:r>
              <a:rPr lang="en-US" altLang="zh-CN" sz="2800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foreground color 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of elements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 </a:t>
            </a: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&lt;style type = “text/css”&gt;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 th.red {</a:t>
            </a:r>
            <a:r>
              <a:rPr lang="en-US" altLang="zh-CN" b="0" i="1" smtClean="0">
                <a:solidFill>
                  <a:srgbClr val="FF00FF"/>
                </a:solidFill>
                <a:ea typeface="宋体" panose="02010600030101010101" pitchFamily="2" charset="-122"/>
              </a:rPr>
              <a:t>color: red</a:t>
            </a: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}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 th.orange {</a:t>
            </a:r>
            <a:r>
              <a:rPr lang="en-US" altLang="zh-CN" b="0" i="1" smtClean="0">
                <a:solidFill>
                  <a:srgbClr val="FF00FF"/>
                </a:solidFill>
                <a:ea typeface="宋体" panose="02010600030101010101" pitchFamily="2" charset="-122"/>
              </a:rPr>
              <a:t>color: orange</a:t>
            </a: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}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&lt;/style&gt;  …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&lt;table border = "5"&gt;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&lt;tr&gt;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&lt;th class = "red"&gt; Apple &lt;/th&gt;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&lt;th class = "orange"&gt; Orange &lt;/th&gt;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	 &lt;/tr&gt;</a:t>
            </a:r>
          </a:p>
          <a:p>
            <a:pPr lvl="3">
              <a:lnSpc>
                <a:spcPct val="8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&lt;/table&gt;</a:t>
            </a:r>
          </a:p>
          <a:p>
            <a:pPr>
              <a:lnSpc>
                <a:spcPct val="80000"/>
              </a:lnSpc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background-color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property specifies the </a:t>
            </a:r>
            <a:r>
              <a:rPr lang="en-US" altLang="zh-CN" sz="2800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background color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 of elements.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321"/>
    </mc:Choice>
    <mc:Fallback xmlns="">
      <p:transition spd="slow" advTm="74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3.1 Introduction (pp.96)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provides the means to control and change presentation of HTML documents.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Style sheets allow you to impose a standard style on 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a whole document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or even 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a whole collection of documents.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is not technically HTML, but can be embedded in HTML documents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ea typeface="宋体" panose="02010600030101010101" pitchFamily="2" charset="-122"/>
            </a:endParaRPr>
          </a:p>
          <a:p>
            <a:endParaRPr lang="en-US" altLang="zh-CN" dirty="0" smtClean="0"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230"/>
    </mc:Choice>
    <mc:Fallback xmlns="">
      <p:transition spd="slow" advTm="111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3.10.2  Margins</a:t>
            </a:r>
            <a:endParaRPr lang="zh-CN" altLang="en-US" sz="3200" smtClean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</a:t>
            </a:r>
            <a:r>
              <a:rPr lang="en-US" altLang="zh-CN" sz="2800" b="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 margin</a:t>
            </a:r>
            <a:r>
              <a:rPr lang="en-US" altLang="zh-CN" sz="2800" b="0" dirty="0" smtClean="0">
                <a:solidFill>
                  <a:srgbClr val="FF3300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property  is the space between the border (if any) of an element and the element's neighbor.</a:t>
            </a:r>
          </a:p>
          <a:p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It can also be refined into four properties, </a:t>
            </a:r>
            <a:r>
              <a:rPr lang="en-US" altLang="zh-CN" sz="2800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margin-left, margin-right, margin-bottom, and margin-top</a:t>
            </a:r>
          </a:p>
          <a:p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</a:t>
            </a:r>
            <a:r>
              <a:rPr lang="en-US" altLang="zh-CN" sz="28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margin.html</a:t>
            </a: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069"/>
    </mc:Choice>
    <mc:Fallback xmlns="">
      <p:transition spd="slow" advTm="78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3.11 Background images</a:t>
            </a:r>
            <a:endParaRPr lang="zh-CN" altLang="en-US" sz="3200" smtClean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i="1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endParaRPr lang="en-US" altLang="zh-CN" b="0" i="1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sz="2800" b="0" i="1" smtClean="0">
                <a:solidFill>
                  <a:srgbClr val="FF3300"/>
                </a:solidFill>
                <a:ea typeface="宋体" panose="02010600030101010101" pitchFamily="2" charset="-122"/>
              </a:rPr>
              <a:t>background-image</a:t>
            </a:r>
            <a:r>
              <a:rPr lang="en-US" altLang="zh-CN" sz="2800" b="0" smtClean="0">
                <a:solidFill>
                  <a:srgbClr val="FF3300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property is used to place an image in the background of an element.</a:t>
            </a:r>
          </a:p>
          <a:p>
            <a:endParaRPr lang="en-US" altLang="zh-CN" sz="2800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sz="2800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3-back.html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43"/>
    </mc:Choice>
    <mc:Fallback xmlns="">
      <p:transition spd="slow" advTm="33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3.12 The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&lt;span&gt;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 and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&lt;div&gt;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 tags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buSzTx/>
            </a:pPr>
            <a:endParaRPr lang="en-US" altLang="zh-CN" sz="2800" b="0" dirty="0" smtClean="0">
              <a:solidFill>
                <a:srgbClr val="FF3300"/>
              </a:solidFill>
              <a:ea typeface="宋体" panose="02010600030101010101" pitchFamily="2" charset="-122"/>
            </a:endParaRPr>
          </a:p>
          <a:p>
            <a:pPr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In many situations, we want to apply special font properties to less than a whole paragraph of text.</a:t>
            </a:r>
          </a:p>
          <a:p>
            <a:pPr lvl="1"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Solution: a new tag to define an element in the content of a larger element - </a:t>
            </a:r>
            <a:r>
              <a:rPr lang="en-US" altLang="zh-CN" sz="2800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&lt;span&gt;</a:t>
            </a:r>
          </a:p>
          <a:p>
            <a:pPr lvl="1">
              <a:spcBef>
                <a:spcPct val="20000"/>
              </a:spcBef>
              <a:buSzTx/>
            </a:pPr>
            <a:endParaRPr lang="en-US" altLang="zh-CN" sz="2800" b="0" dirty="0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lvl="1"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default meaning of </a:t>
            </a:r>
            <a:r>
              <a:rPr lang="en-US" altLang="zh-CN" sz="2800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&lt;span&gt; 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is to leave the content as it is</a:t>
            </a:r>
          </a:p>
          <a:p>
            <a:pPr lvl="3">
              <a:spcBef>
                <a:spcPct val="20000"/>
              </a:spcBef>
              <a:buSzTx/>
              <a:buFontTx/>
              <a:buNone/>
            </a:pP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&lt;p&gt;</a:t>
            </a:r>
          </a:p>
          <a:p>
            <a:pPr lvl="3">
              <a:spcBef>
                <a:spcPct val="20000"/>
              </a:spcBef>
              <a:buSzTx/>
              <a:buFontTx/>
              <a:buNone/>
            </a:pP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   Now is the &lt;span&gt; best time &lt;/span&gt; ever!</a:t>
            </a:r>
          </a:p>
          <a:p>
            <a:pPr lvl="3">
              <a:spcBef>
                <a:spcPct val="20000"/>
              </a:spcBef>
              <a:buSzTx/>
              <a:buFontTx/>
              <a:buNone/>
            </a:pPr>
            <a:r>
              <a:rPr lang="en-US" altLang="zh-CN" sz="2800" b="0" dirty="0" smtClean="0">
                <a:solidFill>
                  <a:srgbClr val="FF00FF"/>
                </a:solidFill>
                <a:ea typeface="宋体" panose="02010600030101010101" pitchFamily="2" charset="-122"/>
              </a:rPr>
              <a:t>&lt;/p&gt;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23"/>
    </mc:Choice>
    <mc:Fallback xmlns="">
      <p:transition spd="slow" advTm="87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3.12 The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&lt;span&gt; 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and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&lt;div&gt; 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tags</a:t>
            </a:r>
            <a:endParaRPr lang="zh-CN" altLang="en-US" sz="3200" dirty="0" smtClean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20000"/>
              </a:spcBef>
              <a:buSzTx/>
            </a:pPr>
            <a:r>
              <a:rPr lang="en-US" altLang="zh-CN" sz="2800" b="0" smtClean="0">
                <a:solidFill>
                  <a:srgbClr val="063DE8"/>
                </a:solidFill>
                <a:ea typeface="宋体" panose="02010600030101010101" pitchFamily="2" charset="-122"/>
              </a:rPr>
              <a:t>&lt;span&gt; is usually used with defined styles</a:t>
            </a:r>
          </a:p>
          <a:p>
            <a:pPr>
              <a:spcBef>
                <a:spcPct val="20000"/>
              </a:spcBef>
              <a:buSzTx/>
              <a:buFontTx/>
              <a:buNone/>
            </a:pPr>
            <a:r>
              <a:rPr lang="en-US" altLang="zh-CN" sz="4000" b="0" smtClean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</a:t>
            </a: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&lt;style type = "text/css"&gt;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.bigred {font-size: 24pt;font-family: Ariel; color: red}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&lt;/style&gt;  ….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&lt;p&gt;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Now is the 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    &lt;span class = "bigred"&gt;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   best time &lt;/span&gt; ever!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FF"/>
                </a:solidFill>
                <a:ea typeface="宋体" panose="02010600030101010101" pitchFamily="2" charset="-122"/>
              </a:rPr>
              <a:t>     &lt;/p&gt;</a:t>
            </a:r>
          </a:p>
          <a:p>
            <a:endParaRPr lang="zh-CN" altLang="en-US" smtClean="0">
              <a:solidFill>
                <a:srgbClr val="FF00FF"/>
              </a:solidFill>
              <a:ea typeface="宋体" panose="02010600030101010101" pitchFamily="2" charset="-122"/>
            </a:endParaRPr>
          </a:p>
        </p:txBody>
      </p:sp>
      <p:pic>
        <p:nvPicPr>
          <p:cNvPr id="35844" name="Picture 4" descr="ch3_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43"/>
          <a:stretch>
            <a:fillRect/>
          </a:stretch>
        </p:blipFill>
        <p:spPr bwMode="auto">
          <a:xfrm>
            <a:off x="3124200" y="5181600"/>
            <a:ext cx="5829300" cy="102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79"/>
    </mc:Choice>
    <mc:Fallback xmlns="">
      <p:transition spd="slow" advTm="35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3.12 The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&lt;span&gt;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 and </a:t>
            </a:r>
            <a:r>
              <a:rPr lang="en-US" altLang="zh-CN" sz="3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&lt;div&gt;</a:t>
            </a:r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 tags</a:t>
            </a:r>
            <a:endParaRPr lang="en-US" altLang="zh-CN" sz="3200" dirty="0" smtClean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19200"/>
            <a:ext cx="8610600" cy="503872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Another tag that is useful for style specifications: </a:t>
            </a:r>
            <a:r>
              <a:rPr lang="en-US" altLang="zh-CN" sz="2800" b="0" dirty="0" smtClean="0">
                <a:solidFill>
                  <a:srgbClr val="FF3300"/>
                </a:solidFill>
                <a:ea typeface="宋体" panose="02010600030101010101" pitchFamily="2" charset="-122"/>
              </a:rPr>
              <a:t>&lt;div&gt;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Used to create document </a:t>
            </a:r>
            <a:r>
              <a:rPr lang="en-US" altLang="zh-CN" sz="2800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sections</a:t>
            </a: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(several paragraphs) for which style can be specified.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</a:t>
            </a:r>
            <a:r>
              <a:rPr lang="en-US" altLang="zh-CN" sz="28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div.html</a:t>
            </a:r>
            <a:endParaRPr lang="en-US" altLang="zh-CN" sz="28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802"/>
    </mc:Choice>
    <mc:Fallback xmlns="">
      <p:transition spd="slow" advTm="788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Class exercises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zh-CN" altLang="en-US" dirty="0" smtClean="0">
                <a:ea typeface="宋体" panose="02010600030101010101" pitchFamily="2" charset="-122"/>
              </a:rPr>
              <a:t> </a:t>
            </a:r>
            <a:r>
              <a:rPr lang="en-US" altLang="zh-CN" sz="280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Exercise 3.5 (</a:t>
            </a:r>
            <a:r>
              <a:rPr lang="en-US" altLang="zh-CN" sz="280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pp.135</a:t>
            </a:r>
            <a:r>
              <a:rPr lang="en-US" altLang="zh-CN" sz="280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)</a:t>
            </a:r>
          </a:p>
          <a:p>
            <a:pPr>
              <a:buFontTx/>
              <a:buNone/>
            </a:pPr>
            <a:endParaRPr lang="en-US" altLang="zh-CN" sz="280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Create and test an HTML document that has six short paragraphs of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text that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describe various aspects of the state in which you live. 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You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must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define three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different paragraph styles,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p1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p2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, and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p3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. The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p1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 style must use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left and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right margins of 20 pixels, a background color of pink, and a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foreground color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of blue. The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p2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 style must use left and right margins of 30 pixels,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background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color of black, and a foreground color of yellow. The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p3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style must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use a text indent of 1 centimeter, a background color of green, and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foreground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color of white. 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first and fourth paragraphs must use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p1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 second 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and fifth must use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p2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, and the third and sixth must use </a:t>
            </a:r>
            <a:r>
              <a:rPr lang="en-US" altLang="zh-CN" b="0" dirty="0" err="1">
                <a:solidFill>
                  <a:schemeClr val="accent2"/>
                </a:solidFill>
                <a:ea typeface="宋体" panose="02010600030101010101" pitchFamily="2" charset="-122"/>
              </a:rPr>
              <a:t>p3</a:t>
            </a:r>
            <a:r>
              <a:rPr lang="en-US" altLang="zh-CN" b="0" dirty="0">
                <a:solidFill>
                  <a:schemeClr val="accent2"/>
                </a:solidFill>
                <a:ea typeface="宋体" panose="02010600030101010101" pitchFamily="2" charset="-122"/>
              </a:rPr>
              <a:t>.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39"/>
    </mc:Choice>
    <mc:Fallback xmlns="">
      <p:transition spd="slow" advTm="2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3.2 Levels of Style Sheets (pp.97)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There are three levels of style sheets:</a:t>
            </a:r>
          </a:p>
          <a:p>
            <a:pPr marL="457200" indent="-457200">
              <a:spcBef>
                <a:spcPct val="20000"/>
              </a:spcBef>
              <a:buSzTx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Inline level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- specified for a specific occurrence of a tag and apply only to that tag.</a:t>
            </a:r>
            <a:b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</a:b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Document level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 - apply to the whole document in which they appear.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External level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- can be applied to any number of documents.</a:t>
            </a:r>
          </a:p>
          <a:p>
            <a:pPr marL="800100" lvl="1" indent="-342900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57200" indent="-457200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When more than one style sheet applies to a specific tag in a document, the 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lowest level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style sheet has precedence.</a:t>
            </a:r>
          </a:p>
          <a:p>
            <a:pPr marL="457200" indent="-457200"/>
            <a:endParaRPr lang="zh-CN" altLang="en-US" sz="200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563"/>
    </mc:Choice>
    <mc:Fallback xmlns="">
      <p:transition spd="slow" advTm="132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3.2 Levels of Style Sheets</a:t>
            </a:r>
            <a:r>
              <a:rPr lang="en-US" altLang="zh-CN" sz="3200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990600"/>
            <a:ext cx="8839200" cy="52578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Inline style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sheets appear in the 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tag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itself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		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&lt;p style="color: red"&gt;inline style sheet&lt;/p&gt;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Document-level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style sheets appear in the 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head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of HTML document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		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&lt;style type="text/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"&gt;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            	p{color: red; font-weight: bold}        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          &lt;/style&gt;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External style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sheets are in separate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files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on any server of the Internet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Written as text files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Named with the suffix 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.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css</a:t>
            </a:r>
            <a:endParaRPr lang="en-US" altLang="zh-CN" b="0" dirty="0" smtClean="0">
              <a:solidFill>
                <a:srgbClr val="FFC000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461"/>
    </mc:Choice>
    <mc:Fallback xmlns="">
      <p:transition spd="slow" advTm="2104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3.2 Levels of Style Sheets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&lt;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link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&gt; tag is used to specify that the browser is to fetch and use an external style sheet file.</a:t>
            </a:r>
          </a:p>
          <a:p>
            <a:pPr marL="0" indent="0">
              <a:lnSpc>
                <a:spcPct val="100000"/>
              </a:lnSpc>
              <a:spcBef>
                <a:spcPct val="20000"/>
              </a:spcBef>
              <a:buSz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&lt;link 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rel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= "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stylesheet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"  type = "text/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"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    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href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= "http://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www.wherever.org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termpaper.css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"&gt;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&lt;/link&gt;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</a:t>
            </a: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external.html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041"/>
    </mc:Choice>
    <mc:Fallback xmlns="">
      <p:transition spd="slow" advTm="89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3.3 Style specification formats-Inline level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Format depends on the level of the style sheet!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Inline level: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Style sheet appears as the value of the </a:t>
            </a:r>
            <a:r>
              <a:rPr lang="en-US" altLang="zh-CN" b="0" dirty="0" smtClean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style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attribute of a tag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General form: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style = "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property_1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: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value_1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;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  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property_2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: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value_2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;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  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…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  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property_n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: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value_n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;</a:t>
            </a:r>
            <a:r>
              <a:rPr lang="en-US" altLang="zh-CN" b="0" dirty="0" smtClean="0">
                <a:solidFill>
                  <a:srgbClr val="FFC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“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endParaRPr lang="en-US" altLang="zh-CN" b="0" dirty="0" smtClean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3-inline.html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076"/>
    </mc:Choice>
    <mc:Fallback xmlns="">
      <p:transition spd="slow" advTm="79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28600"/>
            <a:ext cx="8610600" cy="915988"/>
          </a:xfrm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3.3 Style specification formats-Document level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8610600" cy="48768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Document level: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Style sheet appears as a list of rules that are the content of a &lt;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style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&gt; tag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&lt;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style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&gt; tag must include the </a:t>
            </a:r>
            <a:r>
              <a:rPr lang="en-US" altLang="zh-CN" b="0" i="1" smtClean="0">
                <a:solidFill>
                  <a:srgbClr val="FF0000"/>
                </a:solidFill>
                <a:ea typeface="宋体" panose="02010600030101010101" pitchFamily="2" charset="-122"/>
              </a:rPr>
              <a:t>type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attribute, setting to "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text/css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“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81"/>
    </mc:Choice>
    <mc:Fallback xmlns="">
      <p:transition spd="slow" advTm="35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3200" smtClean="0">
                <a:ea typeface="宋体" panose="02010600030101010101" pitchFamily="2" charset="-122"/>
              </a:rPr>
              <a:t>3.3 </a:t>
            </a:r>
            <a:r>
              <a:rPr lang="en-US" altLang="zh-CN" sz="3200" smtClean="0">
                <a:latin typeface="Times New Roman" panose="02020603050405020304" pitchFamily="18" charset="0"/>
                <a:ea typeface="宋体" panose="02010600030101010101" pitchFamily="2" charset="-122"/>
              </a:rPr>
              <a:t>Style specification formats-Document level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General form: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&lt;style type = "text/</a:t>
            </a:r>
            <a:r>
              <a:rPr lang="en-US" altLang="zh-CN" b="0" dirty="0" err="1" smtClean="0">
                <a:solidFill>
                  <a:srgbClr val="FFC000"/>
                </a:solidFill>
                <a:ea typeface="宋体" panose="02010600030101010101" pitchFamily="2" charset="-122"/>
              </a:rPr>
              <a:t>css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"&gt;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rule list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&lt;/style&gt;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Form of the rules:</a:t>
            </a:r>
            <a:b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</a:b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  </a:t>
            </a:r>
            <a:r>
              <a:rPr lang="en-US" altLang="zh-CN" b="0" i="1" dirty="0" smtClean="0">
                <a:solidFill>
                  <a:srgbClr val="FFC000"/>
                </a:solidFill>
                <a:ea typeface="宋体" panose="02010600030101010101" pitchFamily="2" charset="-122"/>
              </a:rPr>
              <a:t>selector </a:t>
            </a:r>
            <a:r>
              <a:rPr lang="en-US" altLang="zh-CN" b="0" dirty="0" smtClean="0">
                <a:solidFill>
                  <a:srgbClr val="FFC000"/>
                </a:solidFill>
                <a:ea typeface="宋体" panose="02010600030101010101" pitchFamily="2" charset="-122"/>
              </a:rPr>
              <a:t>{list of property/values}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Each </a:t>
            </a:r>
            <a:r>
              <a:rPr lang="en-US" altLang="zh-CN" b="0" dirty="0" smtClean="0">
                <a:solidFill>
                  <a:srgbClr val="063DE8"/>
                </a:solidFill>
                <a:ea typeface="宋体" panose="02010600030101010101" pitchFamily="2" charset="-122"/>
              </a:rPr>
              <a:t>property/value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pair has the form </a:t>
            </a:r>
            <a:b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</a:b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		</a:t>
            </a:r>
            <a:r>
              <a:rPr lang="en-US" altLang="zh-CN" b="0" i="1" dirty="0" smtClean="0">
                <a:solidFill>
                  <a:srgbClr val="FFC000"/>
                </a:solidFill>
                <a:ea typeface="宋体" panose="02010600030101010101" pitchFamily="2" charset="-122"/>
              </a:rPr>
              <a:t>property </a:t>
            </a:r>
            <a:r>
              <a:rPr lang="en-US" altLang="zh-CN" b="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: </a:t>
            </a:r>
            <a:r>
              <a:rPr lang="en-US" altLang="zh-CN" b="0" i="1" dirty="0" smtClean="0">
                <a:solidFill>
                  <a:srgbClr val="FFC000"/>
                </a:solidFill>
                <a:ea typeface="宋体" panose="02010600030101010101" pitchFamily="2" charset="-122"/>
              </a:rPr>
              <a:t>value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Pairs are separated by semicolons, just as in the value of a &lt;style&gt; attribute of inline level.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Example 3-</a:t>
            </a: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document.html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483"/>
    </mc:Choice>
    <mc:Fallback xmlns="">
      <p:transition spd="slow" advTm="824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1827</TotalTime>
  <Pages>5</Pages>
  <Words>1741</Words>
  <Application>Microsoft Office PowerPoint</Application>
  <PresentationFormat>信纸(8.5x11 英寸)</PresentationFormat>
  <Paragraphs>311</Paragraphs>
  <Slides>35</Slides>
  <Notes>1</Notes>
  <HiddenSlides>0</HiddenSlides>
  <MMClips>35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2" baseType="lpstr">
      <vt:lpstr>ヒラギノ角ゴ Pro W3</vt:lpstr>
      <vt:lpstr>宋体</vt:lpstr>
      <vt:lpstr>Arial</vt:lpstr>
      <vt:lpstr>Courier New</vt:lpstr>
      <vt:lpstr>Times</vt:lpstr>
      <vt:lpstr>Times New Roman</vt:lpstr>
      <vt:lpstr>Blank Presentation</vt:lpstr>
      <vt:lpstr>Part 3</vt:lpstr>
      <vt:lpstr>Content</vt:lpstr>
      <vt:lpstr>3.1 Introduction (pp.96)</vt:lpstr>
      <vt:lpstr>3.2 Levels of Style Sheets (pp.97)</vt:lpstr>
      <vt:lpstr>3.2 Levels of Style Sheets </vt:lpstr>
      <vt:lpstr>3.2 Levels of Style Sheets</vt:lpstr>
      <vt:lpstr>3.3 Style specification formats-Inline level</vt:lpstr>
      <vt:lpstr>3.3 Style specification formats-Document level</vt:lpstr>
      <vt:lpstr>3.3 Style specification formats-Document level</vt:lpstr>
      <vt:lpstr>3.3 Style specification formats-External level </vt:lpstr>
      <vt:lpstr>3.4 Selector Forms (pp.99)</vt:lpstr>
      <vt:lpstr>3.4.1 Simple selector form </vt:lpstr>
      <vt:lpstr>3.4.2 Class selectors</vt:lpstr>
      <vt:lpstr>3.4.3 Generic selectors</vt:lpstr>
      <vt:lpstr>3.4.4 id selectors</vt:lpstr>
      <vt:lpstr>3.4.5 Contextual selectors </vt:lpstr>
      <vt:lpstr>3.4.6 Pseudo class</vt:lpstr>
      <vt:lpstr>3.4.6 Pseudo Class Example</vt:lpstr>
      <vt:lpstr>3.4.7 Universal Selector</vt:lpstr>
      <vt:lpstr>3.5 Properties</vt:lpstr>
      <vt:lpstr>3.6 Font Properties</vt:lpstr>
      <vt:lpstr>3.6 Font Properties</vt:lpstr>
      <vt:lpstr>3.6 Font Properties</vt:lpstr>
      <vt:lpstr>3.6 Font Properties </vt:lpstr>
      <vt:lpstr>3.7  List properties </vt:lpstr>
      <vt:lpstr>3.7  List properties </vt:lpstr>
      <vt:lpstr>3.7  List properties </vt:lpstr>
      <vt:lpstr>3.8 Alignment of text</vt:lpstr>
      <vt:lpstr>3.9  Colors</vt:lpstr>
      <vt:lpstr>3.10.2  Margins</vt:lpstr>
      <vt:lpstr>3.11 Background images</vt:lpstr>
      <vt:lpstr>3.12 The &lt;span&gt; and &lt;div&gt; tags</vt:lpstr>
      <vt:lpstr>3.12 The &lt;span&gt; and &lt;div&gt; tags</vt:lpstr>
      <vt:lpstr>3.12 The &lt;span&gt; and &lt;div&gt; tags</vt:lpstr>
      <vt:lpstr>Class exercises</vt:lpstr>
    </vt:vector>
  </TitlesOfParts>
  <Manager/>
  <Company>©2008 Pearson Addison-Wesley. All rights reserved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</dc:title>
  <dc:subject>Introductions to XHTML</dc:subject>
  <dc:creator>Robert Sebesta</dc:creator>
  <cp:keywords/>
  <dc:description/>
  <cp:lastModifiedBy>hjy</cp:lastModifiedBy>
  <cp:revision>386</cp:revision>
  <cp:lastPrinted>2021-03-15T23:12:05Z</cp:lastPrinted>
  <dcterms:created xsi:type="dcterms:W3CDTF">2007-04-26T20:44:15Z</dcterms:created>
  <dcterms:modified xsi:type="dcterms:W3CDTF">2021-03-15T23:42:59Z</dcterms:modified>
  <cp:category/>
</cp:coreProperties>
</file>

<file path=docProps/thumbnail.jpeg>
</file>